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69" r:id="rId2"/>
    <p:sldId id="257" r:id="rId3"/>
    <p:sldId id="258" r:id="rId4"/>
    <p:sldId id="268"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D9E7021-57AF-4C60-83B6-219019E729A9}" type="datetimeFigureOut">
              <a:rPr lang="en-PK" smtClean="0"/>
              <a:t>07/05/2020</a:t>
            </a:fld>
            <a:endParaRPr lang="en-PK"/>
          </a:p>
        </p:txBody>
      </p:sp>
      <p:sp>
        <p:nvSpPr>
          <p:cNvPr id="5" name="Footer Placeholder 4"/>
          <p:cNvSpPr>
            <a:spLocks noGrp="1"/>
          </p:cNvSpPr>
          <p:nvPr>
            <p:ph type="ftr" sz="quarter" idx="11"/>
          </p:nvPr>
        </p:nvSpPr>
        <p:spPr>
          <a:xfrm>
            <a:off x="2692397" y="5037663"/>
            <a:ext cx="5214635" cy="279400"/>
          </a:xfrm>
        </p:spPr>
        <p:txBody>
          <a:bodyPr/>
          <a:lstStyle/>
          <a:p>
            <a:endParaRPr lang="en-PK"/>
          </a:p>
        </p:txBody>
      </p:sp>
      <p:sp>
        <p:nvSpPr>
          <p:cNvPr id="6" name="Slide Number Placeholder 5"/>
          <p:cNvSpPr>
            <a:spLocks noGrp="1"/>
          </p:cNvSpPr>
          <p:nvPr>
            <p:ph type="sldNum" sz="quarter" idx="12"/>
          </p:nvPr>
        </p:nvSpPr>
        <p:spPr>
          <a:xfrm>
            <a:off x="8956900" y="5037663"/>
            <a:ext cx="551167" cy="279400"/>
          </a:xfrm>
        </p:spPr>
        <p:txBody>
          <a:bodyPr/>
          <a:lstStyle/>
          <a:p>
            <a:fld id="{A66006DC-93CE-4BB4-B9CC-88CF1209C0D7}" type="slidenum">
              <a:rPr lang="en-PK" smtClean="0"/>
              <a:t>‹#›</a:t>
            </a:fld>
            <a:endParaRPr lang="en-PK"/>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91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9E7021-57AF-4C60-83B6-219019E729A9}" type="datetimeFigureOut">
              <a:rPr lang="en-PK" smtClean="0"/>
              <a:t>07/05/2020</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A66006DC-93CE-4BB4-B9CC-88CF1209C0D7}" type="slidenum">
              <a:rPr lang="en-PK" smtClean="0"/>
              <a:t>‹#›</a:t>
            </a:fld>
            <a:endParaRPr lang="en-PK"/>
          </a:p>
        </p:txBody>
      </p:sp>
    </p:spTree>
    <p:extLst>
      <p:ext uri="{BB962C8B-B14F-4D97-AF65-F5344CB8AC3E}">
        <p14:creationId xmlns:p14="http://schemas.microsoft.com/office/powerpoint/2010/main" val="316421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E7021-57AF-4C60-83B6-219019E729A9}" type="datetimeFigureOut">
              <a:rPr lang="en-PK" smtClean="0"/>
              <a:t>07/05/2020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A66006DC-93CE-4BB4-B9CC-88CF1209C0D7}" type="slidenum">
              <a:rPr lang="en-PK" smtClean="0"/>
              <a:t>‹#›</a:t>
            </a:fld>
            <a:endParaRPr lang="en-PK"/>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7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E7021-57AF-4C60-83B6-219019E729A9}" type="datetimeFigureOut">
              <a:rPr lang="en-PK" smtClean="0"/>
              <a:t>07/05/2020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A66006DC-93CE-4BB4-B9CC-88CF1209C0D7}" type="slidenum">
              <a:rPr lang="en-PK" smtClean="0"/>
              <a:t>‹#›</a:t>
            </a:fld>
            <a:endParaRPr lang="en-PK"/>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872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E7021-57AF-4C60-83B6-219019E729A9}" type="datetimeFigureOut">
              <a:rPr lang="en-PK" smtClean="0"/>
              <a:t>07/05/2020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A66006DC-93CE-4BB4-B9CC-88CF1209C0D7}" type="slidenum">
              <a:rPr lang="en-PK" smtClean="0"/>
              <a:t>‹#›</a:t>
            </a:fld>
            <a:endParaRPr lang="en-PK"/>
          </a:p>
        </p:txBody>
      </p:sp>
    </p:spTree>
    <p:extLst>
      <p:ext uri="{BB962C8B-B14F-4D97-AF65-F5344CB8AC3E}">
        <p14:creationId xmlns:p14="http://schemas.microsoft.com/office/powerpoint/2010/main" val="2702937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E7021-57AF-4C60-83B6-219019E729A9}" type="datetimeFigureOut">
              <a:rPr lang="en-PK" smtClean="0"/>
              <a:t>07/05/2020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A66006DC-93CE-4BB4-B9CC-88CF1209C0D7}" type="slidenum">
              <a:rPr lang="en-PK" smtClean="0"/>
              <a:t>‹#›</a:t>
            </a:fld>
            <a:endParaRPr lang="en-PK"/>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940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E7021-57AF-4C60-83B6-219019E729A9}" type="datetimeFigureOut">
              <a:rPr lang="en-PK" smtClean="0"/>
              <a:t>07/05/2020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A66006DC-93CE-4BB4-B9CC-88CF1209C0D7}" type="slidenum">
              <a:rPr lang="en-PK" smtClean="0"/>
              <a:t>‹#›</a:t>
            </a:fld>
            <a:endParaRPr lang="en-PK"/>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370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E7021-57AF-4C60-83B6-219019E729A9}" type="datetimeFigureOut">
              <a:rPr lang="en-PK" smtClean="0"/>
              <a:t>07/05/2020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A66006DC-93CE-4BB4-B9CC-88CF1209C0D7}" type="slidenum">
              <a:rPr lang="en-PK" smtClean="0"/>
              <a:t>‹#›</a:t>
            </a:fld>
            <a:endParaRPr lang="en-PK"/>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9906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E7021-57AF-4C60-83B6-219019E729A9}" type="datetimeFigureOut">
              <a:rPr lang="en-PK" smtClean="0"/>
              <a:t>07/05/2020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A66006DC-93CE-4BB4-B9CC-88CF1209C0D7}" type="slidenum">
              <a:rPr lang="en-PK" smtClean="0"/>
              <a:t>‹#›</a:t>
            </a:fld>
            <a:endParaRPr lang="en-PK"/>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968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E7021-57AF-4C60-83B6-219019E729A9}" type="datetimeFigureOut">
              <a:rPr lang="en-PK" smtClean="0"/>
              <a:t>07/05/2020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A66006DC-93CE-4BB4-B9CC-88CF1209C0D7}" type="slidenum">
              <a:rPr lang="en-PK" smtClean="0"/>
              <a:t>‹#›</a:t>
            </a:fld>
            <a:endParaRPr lang="en-PK"/>
          </a:p>
        </p:txBody>
      </p:sp>
    </p:spTree>
    <p:extLst>
      <p:ext uri="{BB962C8B-B14F-4D97-AF65-F5344CB8AC3E}">
        <p14:creationId xmlns:p14="http://schemas.microsoft.com/office/powerpoint/2010/main" val="291337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E7021-57AF-4C60-83B6-219019E729A9}" type="datetimeFigureOut">
              <a:rPr lang="en-PK" smtClean="0"/>
              <a:t>07/05/2020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A66006DC-93CE-4BB4-B9CC-88CF1209C0D7}" type="slidenum">
              <a:rPr lang="en-PK" smtClean="0"/>
              <a:t>‹#›</a:t>
            </a:fld>
            <a:endParaRPr lang="en-PK"/>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23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9E7021-57AF-4C60-83B6-219019E729A9}" type="datetimeFigureOut">
              <a:rPr lang="en-PK" smtClean="0"/>
              <a:t>07/05/2020</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A66006DC-93CE-4BB4-B9CC-88CF1209C0D7}" type="slidenum">
              <a:rPr lang="en-PK" smtClean="0"/>
              <a:t>‹#›</a:t>
            </a:fld>
            <a:endParaRPr lang="en-PK"/>
          </a:p>
        </p:txBody>
      </p:sp>
    </p:spTree>
    <p:extLst>
      <p:ext uri="{BB962C8B-B14F-4D97-AF65-F5344CB8AC3E}">
        <p14:creationId xmlns:p14="http://schemas.microsoft.com/office/powerpoint/2010/main" val="68531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9E7021-57AF-4C60-83B6-219019E729A9}" type="datetimeFigureOut">
              <a:rPr lang="en-PK" smtClean="0"/>
              <a:t>07/05/2020</a:t>
            </a:fld>
            <a:endParaRPr lang="en-PK"/>
          </a:p>
        </p:txBody>
      </p:sp>
      <p:sp>
        <p:nvSpPr>
          <p:cNvPr id="8" name="Footer Placeholder 7"/>
          <p:cNvSpPr>
            <a:spLocks noGrp="1"/>
          </p:cNvSpPr>
          <p:nvPr>
            <p:ph type="ftr" sz="quarter" idx="11"/>
          </p:nvPr>
        </p:nvSpPr>
        <p:spPr/>
        <p:txBody>
          <a:bodyPr/>
          <a:lstStyle/>
          <a:p>
            <a:endParaRPr lang="en-PK"/>
          </a:p>
        </p:txBody>
      </p:sp>
      <p:sp>
        <p:nvSpPr>
          <p:cNvPr id="9" name="Slide Number Placeholder 8"/>
          <p:cNvSpPr>
            <a:spLocks noGrp="1"/>
          </p:cNvSpPr>
          <p:nvPr>
            <p:ph type="sldNum" sz="quarter" idx="12"/>
          </p:nvPr>
        </p:nvSpPr>
        <p:spPr/>
        <p:txBody>
          <a:bodyPr/>
          <a:lstStyle/>
          <a:p>
            <a:fld id="{A66006DC-93CE-4BB4-B9CC-88CF1209C0D7}" type="slidenum">
              <a:rPr lang="en-PK" smtClean="0"/>
              <a:t>‹#›</a:t>
            </a:fld>
            <a:endParaRPr lang="en-PK"/>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96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9E7021-57AF-4C60-83B6-219019E729A9}" type="datetimeFigureOut">
              <a:rPr lang="en-PK" smtClean="0"/>
              <a:t>07/05/2020</a:t>
            </a:fld>
            <a:endParaRPr lang="en-PK"/>
          </a:p>
        </p:txBody>
      </p:sp>
      <p:sp>
        <p:nvSpPr>
          <p:cNvPr id="4" name="Footer Placeholder 3"/>
          <p:cNvSpPr>
            <a:spLocks noGrp="1"/>
          </p:cNvSpPr>
          <p:nvPr>
            <p:ph type="ftr" sz="quarter" idx="11"/>
          </p:nvPr>
        </p:nvSpPr>
        <p:spPr/>
        <p:txBody>
          <a:bodyPr/>
          <a:lstStyle/>
          <a:p>
            <a:endParaRPr lang="en-PK"/>
          </a:p>
        </p:txBody>
      </p:sp>
      <p:sp>
        <p:nvSpPr>
          <p:cNvPr id="5" name="Slide Number Placeholder 4"/>
          <p:cNvSpPr>
            <a:spLocks noGrp="1"/>
          </p:cNvSpPr>
          <p:nvPr>
            <p:ph type="sldNum" sz="quarter" idx="12"/>
          </p:nvPr>
        </p:nvSpPr>
        <p:spPr/>
        <p:txBody>
          <a:bodyPr/>
          <a:lstStyle/>
          <a:p>
            <a:fld id="{A66006DC-93CE-4BB4-B9CC-88CF1209C0D7}" type="slidenum">
              <a:rPr lang="en-PK" smtClean="0"/>
              <a:t>‹#›</a:t>
            </a:fld>
            <a:endParaRPr lang="en-PK"/>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05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E7021-57AF-4C60-83B6-219019E729A9}" type="datetimeFigureOut">
              <a:rPr lang="en-PK" smtClean="0"/>
              <a:t>07/05/2020</a:t>
            </a:fld>
            <a:endParaRPr lang="en-PK"/>
          </a:p>
        </p:txBody>
      </p:sp>
      <p:sp>
        <p:nvSpPr>
          <p:cNvPr id="3" name="Footer Placeholder 2"/>
          <p:cNvSpPr>
            <a:spLocks noGrp="1"/>
          </p:cNvSpPr>
          <p:nvPr>
            <p:ph type="ftr" sz="quarter" idx="11"/>
          </p:nvPr>
        </p:nvSpPr>
        <p:spPr/>
        <p:txBody>
          <a:bodyPr/>
          <a:lstStyle/>
          <a:p>
            <a:endParaRPr lang="en-PK"/>
          </a:p>
        </p:txBody>
      </p:sp>
      <p:sp>
        <p:nvSpPr>
          <p:cNvPr id="4" name="Slide Number Placeholder 3"/>
          <p:cNvSpPr>
            <a:spLocks noGrp="1"/>
          </p:cNvSpPr>
          <p:nvPr>
            <p:ph type="sldNum" sz="quarter" idx="12"/>
          </p:nvPr>
        </p:nvSpPr>
        <p:spPr/>
        <p:txBody>
          <a:bodyPr/>
          <a:lstStyle/>
          <a:p>
            <a:fld id="{A66006DC-93CE-4BB4-B9CC-88CF1209C0D7}" type="slidenum">
              <a:rPr lang="en-PK" smtClean="0"/>
              <a:t>‹#›</a:t>
            </a:fld>
            <a:endParaRPr lang="en-PK"/>
          </a:p>
        </p:txBody>
      </p:sp>
    </p:spTree>
    <p:extLst>
      <p:ext uri="{BB962C8B-B14F-4D97-AF65-F5344CB8AC3E}">
        <p14:creationId xmlns:p14="http://schemas.microsoft.com/office/powerpoint/2010/main" val="140172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9E7021-57AF-4C60-83B6-219019E729A9}" type="datetimeFigureOut">
              <a:rPr lang="en-PK" smtClean="0"/>
              <a:t>07/05/2020</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A66006DC-93CE-4BB4-B9CC-88CF1209C0D7}" type="slidenum">
              <a:rPr lang="en-PK" smtClean="0"/>
              <a:t>‹#›</a:t>
            </a:fld>
            <a:endParaRPr lang="en-PK"/>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86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9E7021-57AF-4C60-83B6-219019E729A9}" type="datetimeFigureOut">
              <a:rPr lang="en-PK" smtClean="0"/>
              <a:t>07/05/2020</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A66006DC-93CE-4BB4-B9CC-88CF1209C0D7}" type="slidenum">
              <a:rPr lang="en-PK" smtClean="0"/>
              <a:t>‹#›</a:t>
            </a:fld>
            <a:endParaRPr lang="en-PK"/>
          </a:p>
        </p:txBody>
      </p:sp>
    </p:spTree>
    <p:extLst>
      <p:ext uri="{BB962C8B-B14F-4D97-AF65-F5344CB8AC3E}">
        <p14:creationId xmlns:p14="http://schemas.microsoft.com/office/powerpoint/2010/main" val="63915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9E7021-57AF-4C60-83B6-219019E729A9}" type="datetimeFigureOut">
              <a:rPr lang="en-PK" smtClean="0"/>
              <a:t>07/05/2020</a:t>
            </a:fld>
            <a:endParaRPr lang="en-PK"/>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PK"/>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6006DC-93CE-4BB4-B9CC-88CF1209C0D7}" type="slidenum">
              <a:rPr lang="en-PK" smtClean="0"/>
              <a:t>‹#›</a:t>
            </a:fld>
            <a:endParaRPr lang="en-PK"/>
          </a:p>
        </p:txBody>
      </p:sp>
    </p:spTree>
    <p:extLst>
      <p:ext uri="{BB962C8B-B14F-4D97-AF65-F5344CB8AC3E}">
        <p14:creationId xmlns:p14="http://schemas.microsoft.com/office/powerpoint/2010/main" val="307255405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thoughtco.com/planning-and-organizing-instruction-839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F743-A316-4403-8836-ACE71F05444D}"/>
              </a:ext>
            </a:extLst>
          </p:cNvPr>
          <p:cNvSpPr>
            <a:spLocks noGrp="1"/>
          </p:cNvSpPr>
          <p:nvPr>
            <p:ph type="ctrTitle"/>
          </p:nvPr>
        </p:nvSpPr>
        <p:spPr/>
        <p:txBody>
          <a:bodyPr>
            <a:normAutofit fontScale="90000"/>
          </a:bodyPr>
          <a:lstStyle/>
          <a:p>
            <a:r>
              <a:rPr lang="en-US" sz="3600" dirty="0"/>
              <a:t>LECTURE 5</a:t>
            </a:r>
            <a:br>
              <a:rPr lang="en-US" sz="3600" dirty="0"/>
            </a:br>
            <a:r>
              <a:rPr lang="en-US" sz="3600" dirty="0"/>
              <a:t>UNIT 5( DESIGN OF CURRICULUM </a:t>
            </a:r>
            <a:br>
              <a:rPr lang="en-US" sz="3600" dirty="0"/>
            </a:br>
            <a:r>
              <a:rPr lang="en-US" sz="3600" dirty="0"/>
              <a:t>B.E.D (1.5)</a:t>
            </a:r>
            <a:endParaRPr lang="en-PK" dirty="0"/>
          </a:p>
        </p:txBody>
      </p:sp>
      <p:sp>
        <p:nvSpPr>
          <p:cNvPr id="3" name="Subtitle 2">
            <a:extLst>
              <a:ext uri="{FF2B5EF4-FFF2-40B4-BE49-F238E27FC236}">
                <a16:creationId xmlns:a16="http://schemas.microsoft.com/office/drawing/2014/main" id="{D4A7AF57-5D42-4464-BDCB-17C3C92D98D0}"/>
              </a:ext>
            </a:extLst>
          </p:cNvPr>
          <p:cNvSpPr>
            <a:spLocks noGrp="1"/>
          </p:cNvSpPr>
          <p:nvPr>
            <p:ph type="subTitle" idx="1"/>
          </p:nvPr>
        </p:nvSpPr>
        <p:spPr/>
        <p:txBody>
          <a:bodyPr>
            <a:normAutofit fontScale="77500" lnSpcReduction="20000"/>
          </a:bodyPr>
          <a:lstStyle/>
          <a:p>
            <a:r>
              <a:rPr lang="en-US" dirty="0"/>
              <a:t>SUBJECT: CURRICULUM DEVELOPMENT</a:t>
            </a:r>
          </a:p>
          <a:p>
            <a:r>
              <a:rPr lang="en-US" dirty="0"/>
              <a:t>REPRESENTED BY: MISS SADIA TARIQ</a:t>
            </a:r>
          </a:p>
          <a:p>
            <a:r>
              <a:rPr lang="en-US" dirty="0"/>
              <a:t>DEPARTMENT OF EDUCATION(PLANNING AND DEVELOPMENT)</a:t>
            </a:r>
          </a:p>
          <a:p>
            <a:r>
              <a:rPr lang="en-US" dirty="0"/>
              <a:t>LAHORE COLLAGE FOR WOMEN UNIVERSITY LAHORE</a:t>
            </a:r>
          </a:p>
        </p:txBody>
      </p:sp>
    </p:spTree>
    <p:extLst>
      <p:ext uri="{BB962C8B-B14F-4D97-AF65-F5344CB8AC3E}">
        <p14:creationId xmlns:p14="http://schemas.microsoft.com/office/powerpoint/2010/main" val="83162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3BE5-6CC5-4240-A1EF-E67E3C4A3372}"/>
              </a:ext>
            </a:extLst>
          </p:cNvPr>
          <p:cNvSpPr>
            <a:spLocks noGrp="1"/>
          </p:cNvSpPr>
          <p:nvPr>
            <p:ph type="title"/>
          </p:nvPr>
        </p:nvSpPr>
        <p:spPr/>
        <p:txBody>
          <a:bodyPr/>
          <a:lstStyle/>
          <a:p>
            <a:r>
              <a:rPr lang="en-US" dirty="0"/>
              <a:t>Outcomes </a:t>
            </a:r>
            <a:endParaRPr lang="en-PK" dirty="0"/>
          </a:p>
        </p:txBody>
      </p:sp>
      <p:sp>
        <p:nvSpPr>
          <p:cNvPr id="3" name="Content Placeholder 2">
            <a:extLst>
              <a:ext uri="{FF2B5EF4-FFF2-40B4-BE49-F238E27FC236}">
                <a16:creationId xmlns:a16="http://schemas.microsoft.com/office/drawing/2014/main" id="{16813D13-4C6F-4AB2-AC87-4E5A008355E0}"/>
              </a:ext>
            </a:extLst>
          </p:cNvPr>
          <p:cNvSpPr>
            <a:spLocks noGrp="1"/>
          </p:cNvSpPr>
          <p:nvPr>
            <p:ph idx="1"/>
          </p:nvPr>
        </p:nvSpPr>
        <p:spPr/>
        <p:txBody>
          <a:bodyPr>
            <a:normAutofit fontScale="85000" lnSpcReduction="20000"/>
          </a:bodyPr>
          <a:lstStyle/>
          <a:p>
            <a:pPr marL="0" indent="0">
              <a:buNone/>
            </a:pPr>
            <a:r>
              <a:rPr lang="en-US" dirty="0"/>
              <a:t>  The main focus of this module is on the measurement of outcomes. For          example, if the curriculum objectives expect the learner to be able to conduct CPR at the end of the course, you would assess the student's skill in performing CPR on a mannequin.</a:t>
            </a:r>
          </a:p>
          <a:p>
            <a:r>
              <a:rPr lang="en-US" dirty="0"/>
              <a:t> There are a number of outcomes from an educational intervention that could be measured. Kirkpatrick describes a continuum of four different outcome levels from an educational process: </a:t>
            </a:r>
          </a:p>
          <a:p>
            <a:r>
              <a:rPr lang="en-US" dirty="0"/>
              <a:t>• Satisfaction, </a:t>
            </a:r>
          </a:p>
          <a:p>
            <a:r>
              <a:rPr lang="en-US" dirty="0"/>
              <a:t>• Learning (also referred to as competence)</a:t>
            </a:r>
          </a:p>
          <a:p>
            <a:r>
              <a:rPr lang="en-US" dirty="0"/>
              <a:t> • Behavior</a:t>
            </a:r>
          </a:p>
          <a:p>
            <a:r>
              <a:rPr lang="en-US" dirty="0"/>
              <a:t>• Societal outcomes</a:t>
            </a:r>
            <a:endParaRPr lang="en-PK" dirty="0"/>
          </a:p>
        </p:txBody>
      </p:sp>
    </p:spTree>
    <p:extLst>
      <p:ext uri="{BB962C8B-B14F-4D97-AF65-F5344CB8AC3E}">
        <p14:creationId xmlns:p14="http://schemas.microsoft.com/office/powerpoint/2010/main" val="266241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4EEB-021E-4879-B3B5-1BB743344FB6}"/>
              </a:ext>
            </a:extLst>
          </p:cNvPr>
          <p:cNvSpPr>
            <a:spLocks noGrp="1"/>
          </p:cNvSpPr>
          <p:nvPr>
            <p:ph type="title"/>
          </p:nvPr>
        </p:nvSpPr>
        <p:spPr/>
        <p:txBody>
          <a:bodyPr/>
          <a:lstStyle/>
          <a:p>
            <a:r>
              <a:rPr lang="en-US" dirty="0"/>
              <a:t>Types of curriculum </a:t>
            </a:r>
            <a:r>
              <a:rPr lang="en-US" dirty="0" err="1"/>
              <a:t>desgin</a:t>
            </a:r>
            <a:endParaRPr lang="en-PK" dirty="0"/>
          </a:p>
        </p:txBody>
      </p:sp>
      <p:sp>
        <p:nvSpPr>
          <p:cNvPr id="3" name="Content Placeholder 2">
            <a:extLst>
              <a:ext uri="{FF2B5EF4-FFF2-40B4-BE49-F238E27FC236}">
                <a16:creationId xmlns:a16="http://schemas.microsoft.com/office/drawing/2014/main" id="{1E7A10F0-ACAD-4B82-9117-A5D120090767}"/>
              </a:ext>
            </a:extLst>
          </p:cNvPr>
          <p:cNvSpPr>
            <a:spLocks noGrp="1"/>
          </p:cNvSpPr>
          <p:nvPr>
            <p:ph idx="1"/>
          </p:nvPr>
        </p:nvSpPr>
        <p:spPr/>
        <p:txBody>
          <a:bodyPr>
            <a:normAutofit fontScale="92500" lnSpcReduction="20000"/>
          </a:bodyPr>
          <a:lstStyle/>
          <a:p>
            <a:r>
              <a:rPr lang="en-US" dirty="0"/>
              <a:t>Subject-centered Curriculum Design</a:t>
            </a:r>
          </a:p>
          <a:p>
            <a:r>
              <a:rPr lang="en-US" dirty="0"/>
              <a:t>Learner-centered Curriculum Design</a:t>
            </a:r>
          </a:p>
          <a:p>
            <a:r>
              <a:rPr lang="en-US" dirty="0"/>
              <a:t>Problem-centered Curriculum Design</a:t>
            </a:r>
          </a:p>
          <a:p>
            <a:br>
              <a:rPr lang="en-US" dirty="0"/>
            </a:br>
            <a:r>
              <a:rPr lang="en-US" b="1" dirty="0"/>
              <a:t>Subject-centered Curriculum Design</a:t>
            </a:r>
          </a:p>
          <a:p>
            <a:r>
              <a:rPr lang="en-US" dirty="0"/>
              <a:t>Used for courses like </a:t>
            </a:r>
            <a:r>
              <a:rPr lang="en-US" dirty="0" err="1"/>
              <a:t>Maths</a:t>
            </a:r>
            <a:r>
              <a:rPr lang="en-US" dirty="0"/>
              <a:t>, Biology, etc. The curriculum is designed as per the subject being taught. Each topic in the subject is taught as per the examples. This design model doesn’t take into the picture the capabilities of the students taking up the course and hence may not be suitable for all.</a:t>
            </a:r>
          </a:p>
          <a:p>
            <a:pPr marL="0" indent="0">
              <a:buNone/>
            </a:pPr>
            <a:endParaRPr lang="en-PK" dirty="0"/>
          </a:p>
        </p:txBody>
      </p:sp>
    </p:spTree>
    <p:extLst>
      <p:ext uri="{BB962C8B-B14F-4D97-AF65-F5344CB8AC3E}">
        <p14:creationId xmlns:p14="http://schemas.microsoft.com/office/powerpoint/2010/main" val="373129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96C4-DBFE-4275-B717-B186FDE49E7B}"/>
              </a:ext>
            </a:extLst>
          </p:cNvPr>
          <p:cNvSpPr>
            <a:spLocks noGrp="1"/>
          </p:cNvSpPr>
          <p:nvPr>
            <p:ph type="title"/>
          </p:nvPr>
        </p:nvSpPr>
        <p:spPr/>
        <p:txBody>
          <a:bodyPr/>
          <a:lstStyle/>
          <a:p>
            <a:r>
              <a:rPr lang="en-US"/>
              <a:t>CONT</a:t>
            </a:r>
            <a:endParaRPr lang="en-PK"/>
          </a:p>
        </p:txBody>
      </p:sp>
      <p:sp>
        <p:nvSpPr>
          <p:cNvPr id="3" name="Content Placeholder 2">
            <a:extLst>
              <a:ext uri="{FF2B5EF4-FFF2-40B4-BE49-F238E27FC236}">
                <a16:creationId xmlns:a16="http://schemas.microsoft.com/office/drawing/2014/main" id="{358AA5AB-4599-44D5-8A4B-F2CCA5011764}"/>
              </a:ext>
            </a:extLst>
          </p:cNvPr>
          <p:cNvSpPr>
            <a:spLocks noGrp="1"/>
          </p:cNvSpPr>
          <p:nvPr>
            <p:ph idx="1"/>
          </p:nvPr>
        </p:nvSpPr>
        <p:spPr/>
        <p:txBody>
          <a:bodyPr>
            <a:normAutofit fontScale="85000" lnSpcReduction="20000"/>
          </a:bodyPr>
          <a:lstStyle/>
          <a:p>
            <a:r>
              <a:rPr lang="en-US" b="1" dirty="0"/>
              <a:t>Learner-</a:t>
            </a:r>
            <a:r>
              <a:rPr lang="en-US" b="1" dirty="0" err="1"/>
              <a:t>centred</a:t>
            </a:r>
            <a:r>
              <a:rPr lang="en-US" b="1" dirty="0"/>
              <a:t> Curriculum Design</a:t>
            </a:r>
          </a:p>
          <a:p>
            <a:r>
              <a:rPr lang="en-US" dirty="0"/>
              <a:t>This design aims to customize the curriculum as per the needs of the student. Its core philosophy is that each student is unique and there is no standard curriculum which can fit all of them. Differentiated instruction plans can be prepared to suit each student as per their requirement. But since there is a constraint of time and also to figure out what each student needs uniquely this method also has its disadvantages.</a:t>
            </a:r>
          </a:p>
          <a:p>
            <a:r>
              <a:rPr lang="en-US" b="1" dirty="0"/>
              <a:t>Problem-</a:t>
            </a:r>
            <a:r>
              <a:rPr lang="en-US" b="1" dirty="0" err="1"/>
              <a:t>centred</a:t>
            </a:r>
            <a:r>
              <a:rPr lang="en-US" b="1" dirty="0"/>
              <a:t> Curriculum Design</a:t>
            </a:r>
          </a:p>
          <a:p>
            <a:r>
              <a:rPr lang="en-US" dirty="0"/>
              <a:t>This method aims at exposing the students to practical situations and problems so that they can apply their knowledge to solve them. This method helps the students to remember what they learned and the knowledge sticks with them for a long time. The disadvantage is that this method doesn’t suit all the student.</a:t>
            </a:r>
          </a:p>
          <a:p>
            <a:endParaRPr lang="en-PK" dirty="0"/>
          </a:p>
        </p:txBody>
      </p:sp>
    </p:spTree>
    <p:extLst>
      <p:ext uri="{BB962C8B-B14F-4D97-AF65-F5344CB8AC3E}">
        <p14:creationId xmlns:p14="http://schemas.microsoft.com/office/powerpoint/2010/main" val="360669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5123-96A4-4FF4-AA91-7CD8EDCD4052}"/>
              </a:ext>
            </a:extLst>
          </p:cNvPr>
          <p:cNvSpPr>
            <a:spLocks noGrp="1"/>
          </p:cNvSpPr>
          <p:nvPr>
            <p:ph type="title"/>
          </p:nvPr>
        </p:nvSpPr>
        <p:spPr/>
        <p:txBody>
          <a:bodyPr/>
          <a:lstStyle/>
          <a:p>
            <a:r>
              <a:rPr lang="en-PK" dirty="0"/>
              <a:t>Curriculum design </a:t>
            </a:r>
          </a:p>
        </p:txBody>
      </p:sp>
      <p:sp>
        <p:nvSpPr>
          <p:cNvPr id="3" name="Content Placeholder 2">
            <a:extLst>
              <a:ext uri="{FF2B5EF4-FFF2-40B4-BE49-F238E27FC236}">
                <a16:creationId xmlns:a16="http://schemas.microsoft.com/office/drawing/2014/main" id="{32FFEEB9-EF5D-4074-BA24-6DD8C7360AB4}"/>
              </a:ext>
            </a:extLst>
          </p:cNvPr>
          <p:cNvSpPr>
            <a:spLocks noGrp="1"/>
          </p:cNvSpPr>
          <p:nvPr>
            <p:ph idx="1"/>
          </p:nvPr>
        </p:nvSpPr>
        <p:spPr/>
        <p:txBody>
          <a:bodyPr/>
          <a:lstStyle/>
          <a:p>
            <a:r>
              <a:rPr lang="en-PK" dirty="0"/>
              <a:t>Curriculum design is a term used to describe the purposeful, deliberate, and systematic organization of curriculum (instructional blocks) within a class or course. In other words, it is a way for teachers to </a:t>
            </a:r>
            <a:r>
              <a:rPr lang="en-PK" dirty="0">
                <a:hlinkClick r:id="rId2"/>
              </a:rPr>
              <a:t>plan instruction</a:t>
            </a:r>
            <a:r>
              <a:rPr lang="en-PK" dirty="0"/>
              <a:t>. When teachers design curriculum, they identify what will be done, who will do it, and what schedule to follow</a:t>
            </a:r>
          </a:p>
        </p:txBody>
      </p:sp>
    </p:spTree>
    <p:extLst>
      <p:ext uri="{BB962C8B-B14F-4D97-AF65-F5344CB8AC3E}">
        <p14:creationId xmlns:p14="http://schemas.microsoft.com/office/powerpoint/2010/main" val="63611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D1A8-3261-4EA7-905B-F3E8B031FD1F}"/>
              </a:ext>
            </a:extLst>
          </p:cNvPr>
          <p:cNvSpPr>
            <a:spLocks noGrp="1"/>
          </p:cNvSpPr>
          <p:nvPr>
            <p:ph type="title"/>
          </p:nvPr>
        </p:nvSpPr>
        <p:spPr>
          <a:xfrm>
            <a:off x="639417" y="391629"/>
            <a:ext cx="10515600" cy="1325563"/>
          </a:xfrm>
        </p:spPr>
        <p:txBody>
          <a:bodyPr/>
          <a:lstStyle/>
          <a:p>
            <a:r>
              <a:rPr lang="en-US" dirty="0"/>
              <a:t>Criteria for evaluating curriculum design</a:t>
            </a:r>
            <a:endParaRPr lang="en-PK" dirty="0"/>
          </a:p>
        </p:txBody>
      </p:sp>
      <p:sp>
        <p:nvSpPr>
          <p:cNvPr id="3" name="Content Placeholder 2">
            <a:extLst>
              <a:ext uri="{FF2B5EF4-FFF2-40B4-BE49-F238E27FC236}">
                <a16:creationId xmlns:a16="http://schemas.microsoft.com/office/drawing/2014/main" id="{23A813DA-C0A5-4CA5-8124-7112B262E134}"/>
              </a:ext>
            </a:extLst>
          </p:cNvPr>
          <p:cNvSpPr>
            <a:spLocks noGrp="1"/>
          </p:cNvSpPr>
          <p:nvPr>
            <p:ph idx="1"/>
          </p:nvPr>
        </p:nvSpPr>
        <p:spPr/>
        <p:txBody>
          <a:bodyPr/>
          <a:lstStyle/>
          <a:p>
            <a:pPr marL="0" indent="0">
              <a:buNone/>
            </a:pPr>
            <a:endParaRPr lang="en-US" dirty="0"/>
          </a:p>
          <a:p>
            <a:pPr marL="0" indent="0">
              <a:buNone/>
            </a:pPr>
            <a:r>
              <a:rPr lang="en-US" dirty="0"/>
              <a:t>The Definition of Evaluation</a:t>
            </a:r>
          </a:p>
          <a:p>
            <a:pPr marL="0" indent="0">
              <a:buNone/>
            </a:pPr>
            <a:endParaRPr lang="en-US" dirty="0"/>
          </a:p>
          <a:p>
            <a:pPr marL="0" indent="0">
              <a:buNone/>
            </a:pPr>
            <a:r>
              <a:rPr lang="en-US" dirty="0"/>
              <a:t>“If we wish to discover the truth about an educational system, we must look into its assessment procedures...The spirit and style of student assessment defines the </a:t>
            </a:r>
            <a:r>
              <a:rPr lang="en-US" dirty="0" err="1"/>
              <a:t>defacto</a:t>
            </a:r>
            <a:r>
              <a:rPr lang="en-US" dirty="0"/>
              <a:t> curriculum.</a:t>
            </a:r>
          </a:p>
          <a:p>
            <a:pPr marL="0" indent="0">
              <a:buNone/>
            </a:pPr>
            <a:r>
              <a:rPr lang="en-US" dirty="0"/>
              <a:t>" </a:t>
            </a:r>
            <a:endParaRPr lang="en-PK" dirty="0"/>
          </a:p>
        </p:txBody>
      </p:sp>
    </p:spTree>
    <p:extLst>
      <p:ext uri="{BB962C8B-B14F-4D97-AF65-F5344CB8AC3E}">
        <p14:creationId xmlns:p14="http://schemas.microsoft.com/office/powerpoint/2010/main" val="72345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5288D-6662-451B-9EA7-D3D86F5EAE26}"/>
              </a:ext>
            </a:extLst>
          </p:cNvPr>
          <p:cNvSpPr>
            <a:spLocks noGrp="1"/>
          </p:cNvSpPr>
          <p:nvPr>
            <p:ph type="title"/>
          </p:nvPr>
        </p:nvSpPr>
        <p:spPr/>
        <p:txBody>
          <a:bodyPr>
            <a:normAutofit fontScale="90000"/>
          </a:bodyPr>
          <a:lstStyle/>
          <a:p>
            <a:r>
              <a:rPr lang="en-US" dirty="0"/>
              <a:t>BASIC COMPONENTS OF CURRICULUM</a:t>
            </a:r>
            <a:endParaRPr lang="en-PK" dirty="0"/>
          </a:p>
        </p:txBody>
      </p:sp>
      <p:sp>
        <p:nvSpPr>
          <p:cNvPr id="3" name="Content Placeholder 2">
            <a:extLst>
              <a:ext uri="{FF2B5EF4-FFF2-40B4-BE49-F238E27FC236}">
                <a16:creationId xmlns:a16="http://schemas.microsoft.com/office/drawing/2014/main" id="{E6B9D01C-DB9B-4B04-AC92-D5FD04A903C1}"/>
              </a:ext>
            </a:extLst>
          </p:cNvPr>
          <p:cNvSpPr>
            <a:spLocks noGrp="1"/>
          </p:cNvSpPr>
          <p:nvPr>
            <p:ph idx="1"/>
          </p:nvPr>
        </p:nvSpPr>
        <p:spPr/>
        <p:txBody>
          <a:bodyPr>
            <a:normAutofit fontScale="85000" lnSpcReduction="20000"/>
          </a:bodyPr>
          <a:lstStyle/>
          <a:p>
            <a:r>
              <a:rPr lang="en-US" dirty="0"/>
              <a:t> Aims and objectives (i.e., why education should be provided and towards what direction).</a:t>
            </a:r>
          </a:p>
          <a:p>
            <a:r>
              <a:rPr lang="en-US" dirty="0"/>
              <a:t> Content or subject-matter</a:t>
            </a:r>
          </a:p>
          <a:p>
            <a:pPr marL="0" indent="0">
              <a:buNone/>
            </a:pPr>
            <a:r>
              <a:rPr lang="en-US" dirty="0"/>
              <a:t> selection of what is to be taught and learnt, scope of the subject-    matter and Its    sequence.</a:t>
            </a:r>
          </a:p>
          <a:p>
            <a:r>
              <a:rPr lang="en-US" dirty="0"/>
              <a:t> Methods of transaction which deals with the process of teaching-learning and includes methodology of teaching, learning experiences both within the institution and outside, learning environments, teachers’ material as well as students’ material.</a:t>
            </a:r>
          </a:p>
          <a:p>
            <a:r>
              <a:rPr lang="en-US" dirty="0"/>
              <a:t>Evaluation methods and techniques for students </a:t>
            </a:r>
          </a:p>
          <a:p>
            <a:pPr marL="0" indent="0" fontAlgn="base">
              <a:buNone/>
            </a:pPr>
            <a:r>
              <a:rPr lang="en-US" dirty="0"/>
              <a:t>Curricula differ from each other on the basis of the extent of emphasis given to each of these elements, the extent and manner of linking these elements with each other and the style of decision-making pertaining to each of these elements.</a:t>
            </a:r>
          </a:p>
          <a:p>
            <a:endParaRPr lang="en-PK" dirty="0"/>
          </a:p>
        </p:txBody>
      </p:sp>
    </p:spTree>
    <p:extLst>
      <p:ext uri="{BB962C8B-B14F-4D97-AF65-F5344CB8AC3E}">
        <p14:creationId xmlns:p14="http://schemas.microsoft.com/office/powerpoint/2010/main" val="320903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16FE-0EEE-4822-8BC3-57325B9BA3F8}"/>
              </a:ext>
            </a:extLst>
          </p:cNvPr>
          <p:cNvSpPr>
            <a:spLocks noGrp="1"/>
          </p:cNvSpPr>
          <p:nvPr>
            <p:ph type="title"/>
          </p:nvPr>
        </p:nvSpPr>
        <p:spPr/>
        <p:txBody>
          <a:bodyPr/>
          <a:lstStyle/>
          <a:p>
            <a:r>
              <a:rPr lang="en-US" dirty="0"/>
              <a:t>Purpose of evaluation </a:t>
            </a:r>
            <a:endParaRPr lang="en-PK" dirty="0"/>
          </a:p>
        </p:txBody>
      </p:sp>
      <p:sp>
        <p:nvSpPr>
          <p:cNvPr id="3" name="Content Placeholder 2">
            <a:extLst>
              <a:ext uri="{FF2B5EF4-FFF2-40B4-BE49-F238E27FC236}">
                <a16:creationId xmlns:a16="http://schemas.microsoft.com/office/drawing/2014/main" id="{104F3F84-C767-49AA-93A7-93D5634533A9}"/>
              </a:ext>
            </a:extLst>
          </p:cNvPr>
          <p:cNvSpPr>
            <a:spLocks noGrp="1"/>
          </p:cNvSpPr>
          <p:nvPr>
            <p:ph idx="1"/>
          </p:nvPr>
        </p:nvSpPr>
        <p:spPr/>
        <p:txBody>
          <a:bodyPr>
            <a:normAutofit fontScale="85000" lnSpcReduction="10000"/>
          </a:bodyPr>
          <a:lstStyle/>
          <a:p>
            <a:r>
              <a:rPr lang="en-US" dirty="0"/>
              <a:t>Kern, Thomas, Howard and Bass, Curriculum Development for Medical Education: A Six-step Approach. Kern, et al, points out further that evaluation has the following purposes</a:t>
            </a:r>
          </a:p>
          <a:p>
            <a:r>
              <a:rPr lang="en-US" dirty="0"/>
              <a:t>: 1. Determining a learners' accomplishments and confirming competence which leads to a grade, or certification.</a:t>
            </a:r>
          </a:p>
          <a:p>
            <a:r>
              <a:rPr lang="en-US" dirty="0"/>
              <a:t> 2. Measuring improvement in the learners, instruction (faculty) and program.</a:t>
            </a:r>
          </a:p>
          <a:p>
            <a:r>
              <a:rPr lang="en-US" dirty="0"/>
              <a:t> 3. Meeting accreditation standards by measuring student and program performance.</a:t>
            </a:r>
          </a:p>
          <a:p>
            <a:r>
              <a:rPr lang="en-US" dirty="0"/>
              <a:t> 4. Determining the worth of the curriculum to the institution. In essence, evaluation is an important component of the curriculum design process for the learner, the faculty and the overall program. </a:t>
            </a:r>
            <a:endParaRPr lang="en-PK" dirty="0"/>
          </a:p>
        </p:txBody>
      </p:sp>
    </p:spTree>
    <p:extLst>
      <p:ext uri="{BB962C8B-B14F-4D97-AF65-F5344CB8AC3E}">
        <p14:creationId xmlns:p14="http://schemas.microsoft.com/office/powerpoint/2010/main" val="149446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45F1-E1C8-4A15-BE60-0AF09203E3F6}"/>
              </a:ext>
            </a:extLst>
          </p:cNvPr>
          <p:cNvSpPr>
            <a:spLocks noGrp="1"/>
          </p:cNvSpPr>
          <p:nvPr>
            <p:ph type="title"/>
          </p:nvPr>
        </p:nvSpPr>
        <p:spPr/>
        <p:txBody>
          <a:bodyPr>
            <a:normAutofit fontScale="90000"/>
          </a:bodyPr>
          <a:lstStyle/>
          <a:p>
            <a:r>
              <a:rPr lang="en-US" dirty="0"/>
              <a:t>Three Major Levels of Curriculum Evaluation</a:t>
            </a:r>
            <a:endParaRPr lang="en-PK" dirty="0"/>
          </a:p>
        </p:txBody>
      </p:sp>
      <p:sp>
        <p:nvSpPr>
          <p:cNvPr id="3" name="Content Placeholder 2">
            <a:extLst>
              <a:ext uri="{FF2B5EF4-FFF2-40B4-BE49-F238E27FC236}">
                <a16:creationId xmlns:a16="http://schemas.microsoft.com/office/drawing/2014/main" id="{4C4CED2C-9935-45E1-B923-C00B170A12EB}"/>
              </a:ext>
            </a:extLst>
          </p:cNvPr>
          <p:cNvSpPr>
            <a:spLocks noGrp="1"/>
          </p:cNvSpPr>
          <p:nvPr>
            <p:ph idx="1"/>
          </p:nvPr>
        </p:nvSpPr>
        <p:spPr/>
        <p:txBody>
          <a:bodyPr>
            <a:normAutofit fontScale="92500" lnSpcReduction="10000"/>
          </a:bodyPr>
          <a:lstStyle/>
          <a:p>
            <a:r>
              <a:rPr lang="en-US" dirty="0"/>
              <a:t>Three Major Levels of Curriculum Evaluation As noted earlier, there are three levels of evaluation in a curriculum:</a:t>
            </a:r>
          </a:p>
          <a:p>
            <a:r>
              <a:rPr lang="en-US" dirty="0"/>
              <a:t> • The learner </a:t>
            </a:r>
          </a:p>
          <a:p>
            <a:r>
              <a:rPr lang="en-US" dirty="0"/>
              <a:t>• The instruction (faculty)</a:t>
            </a:r>
          </a:p>
          <a:p>
            <a:r>
              <a:rPr lang="en-US" dirty="0"/>
              <a:t> • The program </a:t>
            </a:r>
          </a:p>
          <a:p>
            <a:r>
              <a:rPr lang="en-US" dirty="0"/>
              <a:t>While these are the main levels of evaluation, keep in mind that you can use the formative, summative, and follow-up evaluation processes with each. It is possible to use all three evaluation processes with the same educational curriculum.</a:t>
            </a:r>
            <a:endParaRPr lang="en-PK" dirty="0"/>
          </a:p>
          <a:p>
            <a:endParaRPr lang="en-PK" dirty="0"/>
          </a:p>
        </p:txBody>
      </p:sp>
    </p:spTree>
    <p:extLst>
      <p:ext uri="{BB962C8B-B14F-4D97-AF65-F5344CB8AC3E}">
        <p14:creationId xmlns:p14="http://schemas.microsoft.com/office/powerpoint/2010/main" val="680930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A2CB-DBCD-4F8B-8876-06C15B4C2ED2}"/>
              </a:ext>
            </a:extLst>
          </p:cNvPr>
          <p:cNvSpPr>
            <a:spLocks noGrp="1"/>
          </p:cNvSpPr>
          <p:nvPr>
            <p:ph type="title"/>
          </p:nvPr>
        </p:nvSpPr>
        <p:spPr/>
        <p:txBody>
          <a:bodyPr/>
          <a:lstStyle/>
          <a:p>
            <a:r>
              <a:rPr lang="en-US" dirty="0"/>
              <a:t>Types of </a:t>
            </a:r>
            <a:r>
              <a:rPr lang="en-US" dirty="0" err="1"/>
              <a:t>evalutaion</a:t>
            </a:r>
            <a:endParaRPr lang="en-PK" dirty="0"/>
          </a:p>
        </p:txBody>
      </p:sp>
      <p:sp>
        <p:nvSpPr>
          <p:cNvPr id="3" name="Content Placeholder 2">
            <a:extLst>
              <a:ext uri="{FF2B5EF4-FFF2-40B4-BE49-F238E27FC236}">
                <a16:creationId xmlns:a16="http://schemas.microsoft.com/office/drawing/2014/main" id="{00E7A1EF-44A8-4718-B90A-AD164B8BB1E7}"/>
              </a:ext>
            </a:extLst>
          </p:cNvPr>
          <p:cNvSpPr>
            <a:spLocks noGrp="1"/>
          </p:cNvSpPr>
          <p:nvPr>
            <p:ph idx="1"/>
          </p:nvPr>
        </p:nvSpPr>
        <p:spPr/>
        <p:txBody>
          <a:bodyPr>
            <a:normAutofit fontScale="85000" lnSpcReduction="10000"/>
          </a:bodyPr>
          <a:lstStyle/>
          <a:p>
            <a:r>
              <a:rPr lang="en-US" dirty="0"/>
              <a:t>Formative Evaluation This type of evaluation occurs during the educational process with the intent or improving performance, often referred to as "feedback." Formative Evaluation means to assess the educational process while it is still being used or developed. It can provide reassurance and reinforcement to the individual, faculty member, or program. Its intent is to improve performance</a:t>
            </a:r>
          </a:p>
          <a:p>
            <a:r>
              <a:rPr lang="en-US" dirty="0"/>
              <a:t>Summative Evaluation This type of evaluation occurs at the conclusion of an educational activity with the intent of documenting achievement or competence. For the purposes of this module, the term "evaluation" will refer to this type. Summative Evaluation means to make a judgment, or decision, at the conclusion of the educational curriculum. It is a capstone assessment, the final outcome or a certification of competency at completion. Summative evaluation can be used for an individual learner, faculty member, or program</a:t>
            </a:r>
            <a:endParaRPr lang="en-PK" dirty="0"/>
          </a:p>
        </p:txBody>
      </p:sp>
    </p:spTree>
    <p:extLst>
      <p:ext uri="{BB962C8B-B14F-4D97-AF65-F5344CB8AC3E}">
        <p14:creationId xmlns:p14="http://schemas.microsoft.com/office/powerpoint/2010/main" val="326722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0ED33C-4B04-4C3F-9E77-04D90BB1A134}"/>
              </a:ext>
            </a:extLst>
          </p:cNvPr>
          <p:cNvSpPr/>
          <p:nvPr/>
        </p:nvSpPr>
        <p:spPr>
          <a:xfrm>
            <a:off x="1325217" y="1616765"/>
            <a:ext cx="8839200" cy="4401205"/>
          </a:xfrm>
          <a:prstGeom prst="rect">
            <a:avLst/>
          </a:prstGeom>
        </p:spPr>
        <p:txBody>
          <a:bodyPr wrap="square">
            <a:spAutoFit/>
          </a:bodyPr>
          <a:lstStyle/>
          <a:p>
            <a:r>
              <a:rPr lang="en-US" sz="2800" dirty="0"/>
              <a:t>•Follow-up Evaluation</a:t>
            </a:r>
          </a:p>
          <a:p>
            <a:r>
              <a:rPr lang="en-US" sz="2800" dirty="0"/>
              <a:t> This type of evaluation occurs sometime after an educational activity, with the intent of determining whether the learner has applied the knowledge/skill in practice. Follow-up Evaluation means to measure the result/application of the educational intervention at a future time. It is a type of evaluation that determines whether the learner has applied the knowledge/skill in practice. Most often this is self-report and may reflect long-term satisfaction.</a:t>
            </a:r>
            <a:endParaRPr lang="en-PK" sz="2800" dirty="0"/>
          </a:p>
        </p:txBody>
      </p:sp>
    </p:spTree>
    <p:extLst>
      <p:ext uri="{BB962C8B-B14F-4D97-AF65-F5344CB8AC3E}">
        <p14:creationId xmlns:p14="http://schemas.microsoft.com/office/powerpoint/2010/main" val="2800559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5E13-5054-428B-9F6B-48A657AD8DC3}"/>
              </a:ext>
            </a:extLst>
          </p:cNvPr>
          <p:cNvSpPr>
            <a:spLocks noGrp="1"/>
          </p:cNvSpPr>
          <p:nvPr>
            <p:ph type="title"/>
          </p:nvPr>
        </p:nvSpPr>
        <p:spPr/>
        <p:txBody>
          <a:bodyPr/>
          <a:lstStyle/>
          <a:p>
            <a:r>
              <a:rPr lang="en-US" dirty="0"/>
              <a:t>What do you Evaluate?</a:t>
            </a:r>
            <a:endParaRPr lang="en-PK" dirty="0"/>
          </a:p>
        </p:txBody>
      </p:sp>
      <p:sp>
        <p:nvSpPr>
          <p:cNvPr id="3" name="Content Placeholder 2">
            <a:extLst>
              <a:ext uri="{FF2B5EF4-FFF2-40B4-BE49-F238E27FC236}">
                <a16:creationId xmlns:a16="http://schemas.microsoft.com/office/drawing/2014/main" id="{96D230CD-E2C5-4630-8203-8B1B64366BE6}"/>
              </a:ext>
            </a:extLst>
          </p:cNvPr>
          <p:cNvSpPr>
            <a:spLocks noGrp="1"/>
          </p:cNvSpPr>
          <p:nvPr>
            <p:ph idx="1"/>
          </p:nvPr>
        </p:nvSpPr>
        <p:spPr/>
        <p:txBody>
          <a:bodyPr>
            <a:normAutofit lnSpcReduction="10000"/>
          </a:bodyPr>
          <a:lstStyle/>
          <a:p>
            <a:r>
              <a:rPr lang="en-US" dirty="0"/>
              <a:t>Evaluation can focus on different aspects of the educational program.</a:t>
            </a:r>
          </a:p>
          <a:p>
            <a:r>
              <a:rPr lang="en-US" dirty="0"/>
              <a:t>Process The instructional method/s used by the educational program or curriculum could be assessed for its effectiveness. During, or at the conclusion of educational program, the student and/or faculty could review how the method of instruction or administration was implemented. </a:t>
            </a:r>
          </a:p>
          <a:p>
            <a:r>
              <a:rPr lang="en-US" dirty="0"/>
              <a:t>Outcome</a:t>
            </a:r>
          </a:p>
          <a:p>
            <a:pPr marL="0" indent="0">
              <a:buNone/>
            </a:pPr>
            <a:r>
              <a:rPr lang="en-US" dirty="0"/>
              <a:t> The results of the educational program can be assessed for its effectiveness. How effective is the program in achieving its educational objectives? </a:t>
            </a:r>
            <a:endParaRPr lang="en-PK" dirty="0"/>
          </a:p>
        </p:txBody>
      </p:sp>
    </p:spTree>
    <p:extLst>
      <p:ext uri="{BB962C8B-B14F-4D97-AF65-F5344CB8AC3E}">
        <p14:creationId xmlns:p14="http://schemas.microsoft.com/office/powerpoint/2010/main" val="17254059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100</TotalTime>
  <Words>1135</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LECTURE 5 UNIT 5( DESIGN OF CURRICULUM  B.E.D (1.5)</vt:lpstr>
      <vt:lpstr>Curriculum design </vt:lpstr>
      <vt:lpstr>Criteria for evaluating curriculum design</vt:lpstr>
      <vt:lpstr>BASIC COMPONENTS OF CURRICULUM</vt:lpstr>
      <vt:lpstr>Purpose of evaluation </vt:lpstr>
      <vt:lpstr>Three Major Levels of Curriculum Evaluation</vt:lpstr>
      <vt:lpstr>Types of evalutaion</vt:lpstr>
      <vt:lpstr>PowerPoint Presentation</vt:lpstr>
      <vt:lpstr>What do you Evaluate?</vt:lpstr>
      <vt:lpstr>Outcomes </vt:lpstr>
      <vt:lpstr>Types of curriculum desgin</vt:lpstr>
      <vt:lpstr>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Kainat Akram</dc:creator>
  <cp:lastModifiedBy>Kainat Akram</cp:lastModifiedBy>
  <cp:revision>9</cp:revision>
  <dcterms:created xsi:type="dcterms:W3CDTF">2020-05-07T17:05:44Z</dcterms:created>
  <dcterms:modified xsi:type="dcterms:W3CDTF">2020-05-07T18:46:39Z</dcterms:modified>
</cp:coreProperties>
</file>